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3004800" cy="7315200"/>
  <p:notesSz cx="6858000" cy="9144000"/>
  <p:embeddedFontLst>
    <p:embeddedFont>
      <p:font typeface="Droid Arabic Naskh Bold" charset="1" panose="020B0806030804020204"/>
      <p:regular r:id="rId14"/>
    </p:embeddedFont>
    <p:embeddedFont>
      <p:font typeface="Now" charset="1" panose="00000500000000000000"/>
      <p:regular r:id="rId15"/>
    </p:embeddedFont>
    <p:embeddedFont>
      <p:font typeface="Open Sans Bold" charset="1" panose="020B0806030504020204"/>
      <p:regular r:id="rId16"/>
    </p:embeddedFont>
    <p:embeddedFont>
      <p:font typeface="Open Sans" charset="1" panose="020B0606030504020204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slide8.xml" Type="http://schemas.openxmlformats.org/officeDocument/2006/relationships/slide"/><Relationship Id="rId6" Target="slide2.xml" Type="http://schemas.openxmlformats.org/officeDocument/2006/relationships/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12" Target="slide4.xml" Type="http://schemas.openxmlformats.org/officeDocument/2006/relationships/slide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slide7.xml" Type="http://schemas.openxmlformats.org/officeDocument/2006/relationships/slide"/><Relationship Id="rId8" Target="slide6.xml" Type="http://schemas.openxmlformats.org/officeDocument/2006/relationships/slide"/><Relationship Id="rId9" Target="slide5.xml" Type="http://schemas.openxmlformats.org/officeDocument/2006/relationships/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13" Target="https://docs.google.com/forms/d/e/1FAIpQLSdK1ZeBFUdoaTOzql4biIo_bftLcZg8yqvn_AAVmFvT4Z4fOA/viewform" TargetMode="External" Type="http://schemas.openxmlformats.org/officeDocument/2006/relationships/hyperlink"/><Relationship Id="rId2" Target="../media/image17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13" Target="https://docs.google.com/forms/d/e/1FAIpQLSdK1ZeBFUdoaTOzql4biIo_bftLcZg8yqvn_AAVmFvT4Z4fOA/viewform" TargetMode="External" Type="http://schemas.openxmlformats.org/officeDocument/2006/relationships/hyperlink"/><Relationship Id="rId2" Target="../media/image16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13" Target="https://docs.google.com/forms/d/e/1FAIpQLSdK1ZeBFUdoaTOzql4biIo_bftLcZg8yqvn_AAVmFvT4Z4fOA/viewform" TargetMode="External" Type="http://schemas.openxmlformats.org/officeDocument/2006/relationships/hyperlink"/><Relationship Id="rId2" Target="../media/image15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64783" y="-971080"/>
            <a:ext cx="8017912" cy="8286280"/>
            <a:chOff x="0" y="0"/>
            <a:chExt cx="6362700" cy="657566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" y="6350"/>
              <a:ext cx="6350013" cy="6562979"/>
            </a:xfrm>
            <a:custGeom>
              <a:avLst/>
              <a:gdLst/>
              <a:ahLst/>
              <a:cxnLst/>
              <a:rect r="r" b="b" t="t" l="l"/>
              <a:pathLst>
                <a:path h="6562979" w="6350013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484594"/>
                    <a:pt x="6350013" y="1082383"/>
                  </a:cubicBezTo>
                  <a:lnTo>
                    <a:pt x="6350013" y="5480583"/>
                  </a:lnTo>
                  <a:close/>
                </a:path>
              </a:pathLst>
            </a:custGeom>
            <a:blipFill>
              <a:blip r:embed="rId2">
                <a:alphaModFix amt="84000"/>
              </a:blip>
              <a:stretch>
                <a:fillRect l="-48189" t="0" r="-6763" b="0"/>
              </a:stretch>
            </a:blipFill>
          </p:spPr>
        </p:sp>
      </p:grpSp>
      <p:sp>
        <p:nvSpPr>
          <p:cNvPr name="Freeform 4" id="4">
            <a:hlinkClick r:id="rId5" action="ppaction://hlinksldjump"/>
          </p:cNvPr>
          <p:cNvSpPr/>
          <p:nvPr/>
        </p:nvSpPr>
        <p:spPr>
          <a:xfrm flipH="false" flipV="false" rot="0">
            <a:off x="30248" y="211224"/>
            <a:ext cx="1402544" cy="406738"/>
          </a:xfrm>
          <a:custGeom>
            <a:avLst/>
            <a:gdLst/>
            <a:ahLst/>
            <a:cxnLst/>
            <a:rect r="r" b="b" t="t" l="l"/>
            <a:pathLst>
              <a:path h="406738" w="1402544">
                <a:moveTo>
                  <a:pt x="0" y="0"/>
                </a:moveTo>
                <a:lnTo>
                  <a:pt x="1402544" y="0"/>
                </a:lnTo>
                <a:lnTo>
                  <a:pt x="1402544" y="406738"/>
                </a:lnTo>
                <a:lnTo>
                  <a:pt x="0" y="4067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2737" y="211224"/>
            <a:ext cx="1402544" cy="406738"/>
          </a:xfrm>
          <a:custGeom>
            <a:avLst/>
            <a:gdLst/>
            <a:ahLst/>
            <a:cxnLst/>
            <a:rect r="r" b="b" t="t" l="l"/>
            <a:pathLst>
              <a:path h="406738" w="1402544">
                <a:moveTo>
                  <a:pt x="0" y="0"/>
                </a:moveTo>
                <a:lnTo>
                  <a:pt x="1402544" y="0"/>
                </a:lnTo>
                <a:lnTo>
                  <a:pt x="1402544" y="406738"/>
                </a:lnTo>
                <a:lnTo>
                  <a:pt x="0" y="4067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95660" y="212190"/>
            <a:ext cx="1402544" cy="406738"/>
          </a:xfrm>
          <a:custGeom>
            <a:avLst/>
            <a:gdLst/>
            <a:ahLst/>
            <a:cxnLst/>
            <a:rect r="r" b="b" t="t" l="l"/>
            <a:pathLst>
              <a:path h="406738" w="1402544">
                <a:moveTo>
                  <a:pt x="0" y="0"/>
                </a:moveTo>
                <a:lnTo>
                  <a:pt x="1402544" y="0"/>
                </a:lnTo>
                <a:lnTo>
                  <a:pt x="1402544" y="406738"/>
                </a:lnTo>
                <a:lnTo>
                  <a:pt x="0" y="4067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209692" y="1593810"/>
            <a:ext cx="4863567" cy="803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7"/>
              </a:lnSpc>
            </a:pPr>
            <a:r>
              <a:rPr lang="en-US" sz="4741">
                <a:solidFill>
                  <a:srgbClr val="986C4B"/>
                </a:solidFill>
                <a:latin typeface="Droid Arabic Naskh Bold"/>
              </a:rPr>
              <a:t>Mu</a:t>
            </a:r>
            <a:r>
              <a:rPr lang="ar-EG" sz="4741">
                <a:solidFill>
                  <a:srgbClr val="986C4B"/>
                </a:solidFill>
                <a:cs typeface="Droid Arabic Naskh Bold"/>
                <a:rtl val="true"/>
              </a:rPr>
              <a:t>غ</a:t>
            </a:r>
            <a:r>
              <a:rPr lang="en-US" sz="4741">
                <a:solidFill>
                  <a:srgbClr val="986C4B"/>
                </a:solidFill>
                <a:latin typeface="Droid Arabic Naskh Bold"/>
              </a:rPr>
              <a:t>tareb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8912" y="4553801"/>
            <a:ext cx="4593862" cy="832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8"/>
              </a:lnSpc>
            </a:pPr>
            <a:r>
              <a:rPr lang="en-US" sz="1591">
                <a:solidFill>
                  <a:srgbClr val="231811"/>
                </a:solidFill>
                <a:latin typeface="Droid Arabic Naskh Bold"/>
              </a:rPr>
              <a:t>Discover your perfect future on our website, where expatriate students find ideal rental accommodations.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592" y="3132202"/>
            <a:ext cx="5011191" cy="993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>
                <a:solidFill>
                  <a:srgbClr val="986C4B"/>
                </a:solidFill>
                <a:latin typeface="Droid Arabic Naskh Bold"/>
              </a:rPr>
              <a:t> Start your housing journey today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204708" y="248723"/>
            <a:ext cx="1872456" cy="30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25">
                <a:solidFill>
                  <a:srgbClr val="FFFFFF"/>
                </a:solidFill>
                <a:latin typeface="Droid Arabic Naskh Bold"/>
              </a:rPr>
              <a:t>Login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5864" y="248723"/>
            <a:ext cx="1872456" cy="30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25" u="sng">
                <a:solidFill>
                  <a:srgbClr val="FFFFFF"/>
                </a:solidFill>
                <a:latin typeface="Droid Arabic Naskh Bold"/>
                <a:hlinkClick r:id="rId6" action="ppaction://hlinksldjump"/>
              </a:rPr>
              <a:t>sign up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860704" y="286714"/>
            <a:ext cx="1872456" cy="30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5"/>
              </a:lnSpc>
            </a:pPr>
            <a:r>
              <a:rPr lang="en-US" sz="1825">
                <a:solidFill>
                  <a:srgbClr val="FFFFFF"/>
                </a:solidFill>
                <a:latin typeface="Droid Arabic Naskh Bold"/>
              </a:rPr>
              <a:t>About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51749" y="831156"/>
            <a:ext cx="3703938" cy="481206"/>
            <a:chOff x="0" y="0"/>
            <a:chExt cx="4938584" cy="64160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Name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751749" y="1540454"/>
            <a:ext cx="3703938" cy="481206"/>
            <a:chOff x="0" y="0"/>
            <a:chExt cx="4938584" cy="641607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Age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751749" y="2364560"/>
            <a:ext cx="3703938" cy="481206"/>
            <a:chOff x="0" y="0"/>
            <a:chExt cx="4938584" cy="641607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0" id="20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Level</a:t>
              </a:r>
            </a:p>
          </p:txBody>
        </p:sp>
        <p:sp>
          <p:nvSpPr>
            <p:cNvPr name="Freeform 21" id="21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8751749" y="3209283"/>
            <a:ext cx="3703938" cy="481206"/>
            <a:chOff x="0" y="0"/>
            <a:chExt cx="4938584" cy="641607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National ID</a:t>
              </a:r>
            </a:p>
          </p:txBody>
        </p:sp>
        <p:sp>
          <p:nvSpPr>
            <p:cNvPr name="Freeform 28" id="28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8751749" y="4054006"/>
            <a:ext cx="3703938" cy="481206"/>
            <a:chOff x="0" y="0"/>
            <a:chExt cx="4938584" cy="641607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Collage</a:t>
              </a:r>
            </a:p>
          </p:txBody>
        </p:sp>
        <p:sp>
          <p:nvSpPr>
            <p:cNvPr name="Freeform 35" id="35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-552534" y="-913122"/>
            <a:ext cx="8676189" cy="8966590"/>
            <a:chOff x="0" y="0"/>
            <a:chExt cx="6362700" cy="6575666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6350" y="6350"/>
              <a:ext cx="6350013" cy="6562979"/>
            </a:xfrm>
            <a:custGeom>
              <a:avLst/>
              <a:gdLst/>
              <a:ahLst/>
              <a:cxnLst/>
              <a:rect r="r" b="b" t="t" l="l"/>
              <a:pathLst>
                <a:path h="6562979" w="6350013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484594"/>
                    <a:pt x="6350013" y="1082383"/>
                  </a:cubicBezTo>
                  <a:lnTo>
                    <a:pt x="6350013" y="5480583"/>
                  </a:lnTo>
                  <a:close/>
                </a:path>
              </a:pathLst>
            </a:custGeom>
            <a:blipFill>
              <a:blip r:embed="rId6"/>
              <a:stretch>
                <a:fillRect l="-41883" t="0" r="-42552" b="0"/>
              </a:stretch>
            </a:blip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8751749" y="4826075"/>
            <a:ext cx="3703938" cy="481206"/>
            <a:chOff x="0" y="0"/>
            <a:chExt cx="4938584" cy="641607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0" y="0"/>
              <a:ext cx="4938584" cy="641607"/>
              <a:chOff x="0" y="0"/>
              <a:chExt cx="14907888" cy="1936792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43" id="43"/>
            <p:cNvSpPr txBox="true"/>
            <p:nvPr/>
          </p:nvSpPr>
          <p:spPr>
            <a:xfrm rot="0">
              <a:off x="772074" y="110335"/>
              <a:ext cx="3051707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  <a:r>
                <a:rPr lang="en-US" sz="1720" spc="51">
                  <a:solidFill>
                    <a:srgbClr val="02373A"/>
                  </a:solidFill>
                  <a:latin typeface="Now"/>
                </a:rPr>
                <a:t>Gender</a:t>
              </a:r>
            </a:p>
          </p:txBody>
        </p:sp>
        <p:sp>
          <p:nvSpPr>
            <p:cNvPr name="Freeform 44" id="44"/>
            <p:cNvSpPr/>
            <p:nvPr/>
          </p:nvSpPr>
          <p:spPr>
            <a:xfrm flipH="true" flipV="false" rot="0">
              <a:off x="4455689" y="233176"/>
              <a:ext cx="112053" cy="176083"/>
            </a:xfrm>
            <a:custGeom>
              <a:avLst/>
              <a:gdLst/>
              <a:ahLst/>
              <a:cxnLst/>
              <a:rect r="r" b="b" t="t" l="l"/>
              <a:pathLst>
                <a:path h="176083" w="112053">
                  <a:moveTo>
                    <a:pt x="112053" y="0"/>
                  </a:moveTo>
                  <a:lnTo>
                    <a:pt x="0" y="0"/>
                  </a:lnTo>
                  <a:lnTo>
                    <a:pt x="0" y="176083"/>
                  </a:lnTo>
                  <a:lnTo>
                    <a:pt x="112053" y="176083"/>
                  </a:lnTo>
                  <a:lnTo>
                    <a:pt x="1120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5" id="45"/>
            <p:cNvSpPr/>
            <p:nvPr/>
          </p:nvSpPr>
          <p:spPr>
            <a:xfrm flipH="false" flipV="false" rot="0">
              <a:off x="258036" y="147607"/>
              <a:ext cx="344444" cy="344444"/>
            </a:xfrm>
            <a:custGeom>
              <a:avLst/>
              <a:gdLst/>
              <a:ahLst/>
              <a:cxnLst/>
              <a:rect r="r" b="b" t="t" l="l"/>
              <a:pathLst>
                <a:path h="344444" w="344444">
                  <a:moveTo>
                    <a:pt x="0" y="0"/>
                  </a:moveTo>
                  <a:lnTo>
                    <a:pt x="344444" y="0"/>
                  </a:lnTo>
                  <a:lnTo>
                    <a:pt x="344444" y="344445"/>
                  </a:lnTo>
                  <a:lnTo>
                    <a:pt x="0" y="344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41748" y="416765"/>
            <a:ext cx="4297904" cy="811229"/>
          </a:xfrm>
          <a:custGeom>
            <a:avLst/>
            <a:gdLst/>
            <a:ahLst/>
            <a:cxnLst/>
            <a:rect r="r" b="b" t="t" l="l"/>
            <a:pathLst>
              <a:path h="811229" w="4297904">
                <a:moveTo>
                  <a:pt x="0" y="0"/>
                </a:moveTo>
                <a:lnTo>
                  <a:pt x="4297905" y="0"/>
                </a:lnTo>
                <a:lnTo>
                  <a:pt x="4297905" y="811230"/>
                </a:lnTo>
                <a:lnTo>
                  <a:pt x="0" y="81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08" y="107080"/>
            <a:ext cx="6871059" cy="7101041"/>
            <a:chOff x="0" y="0"/>
            <a:chExt cx="6362700" cy="65756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350" y="6350"/>
              <a:ext cx="6350013" cy="6562979"/>
            </a:xfrm>
            <a:custGeom>
              <a:avLst/>
              <a:gdLst/>
              <a:ahLst/>
              <a:cxnLst/>
              <a:rect r="r" b="b" t="t" l="l"/>
              <a:pathLst>
                <a:path h="6562979" w="6350013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484594"/>
                    <a:pt x="6350013" y="1082383"/>
                  </a:cubicBezTo>
                  <a:lnTo>
                    <a:pt x="6350013" y="5480583"/>
                  </a:lnTo>
                  <a:close/>
                </a:path>
              </a:pathLst>
            </a:custGeom>
            <a:blipFill>
              <a:blip r:embed="rId3"/>
              <a:stretch>
                <a:fillRect l="-9724" t="0" r="-9724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75992" y="1947325"/>
            <a:ext cx="3564664" cy="4947122"/>
            <a:chOff x="0" y="0"/>
            <a:chExt cx="5444290" cy="75557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433" y="7296"/>
              <a:ext cx="5433434" cy="7541130"/>
            </a:xfrm>
            <a:custGeom>
              <a:avLst/>
              <a:gdLst/>
              <a:ahLst/>
              <a:cxnLst/>
              <a:rect r="r" b="b" t="t" l="l"/>
              <a:pathLst>
                <a:path h="7541130" w="5433434">
                  <a:moveTo>
                    <a:pt x="5433423" y="6297414"/>
                  </a:moveTo>
                  <a:cubicBezTo>
                    <a:pt x="5433423" y="6984298"/>
                    <a:pt x="5018788" y="7541131"/>
                    <a:pt x="4507275" y="7541131"/>
                  </a:cubicBezTo>
                  <a:lnTo>
                    <a:pt x="926149" y="7541131"/>
                  </a:lnTo>
                  <a:cubicBezTo>
                    <a:pt x="414647" y="7541131"/>
                    <a:pt x="0" y="6984313"/>
                    <a:pt x="0" y="6297414"/>
                  </a:cubicBezTo>
                  <a:lnTo>
                    <a:pt x="0" y="1243702"/>
                  </a:lnTo>
                  <a:cubicBezTo>
                    <a:pt x="0" y="556819"/>
                    <a:pt x="414636" y="0"/>
                    <a:pt x="926149" y="0"/>
                  </a:cubicBezTo>
                  <a:lnTo>
                    <a:pt x="4507285" y="0"/>
                  </a:lnTo>
                  <a:cubicBezTo>
                    <a:pt x="5018788" y="0"/>
                    <a:pt x="5433434" y="556819"/>
                    <a:pt x="5433434" y="1243702"/>
                  </a:cubicBezTo>
                  <a:lnTo>
                    <a:pt x="5433434" y="6297414"/>
                  </a:lnTo>
                  <a:close/>
                </a:path>
              </a:pathLst>
            </a:custGeom>
            <a:solidFill>
              <a:srgbClr val="BFB2A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0491394" y="1293505"/>
            <a:ext cx="1949262" cy="481206"/>
            <a:chOff x="0" y="0"/>
            <a:chExt cx="2599016" cy="64160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2599016" cy="641607"/>
              <a:chOff x="0" y="0"/>
              <a:chExt cx="7845535" cy="1936792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2700" y="12700"/>
                <a:ext cx="7820135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7820135">
                    <a:moveTo>
                      <a:pt x="6863190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6863190" y="0"/>
                    </a:lnTo>
                    <a:cubicBezTo>
                      <a:pt x="7391637" y="0"/>
                      <a:pt x="7820135" y="428371"/>
                      <a:pt x="7820135" y="955696"/>
                    </a:cubicBezTo>
                    <a:cubicBezTo>
                      <a:pt x="7820135" y="1482894"/>
                      <a:pt x="7391637" y="1911392"/>
                      <a:pt x="6863190" y="1911392"/>
                    </a:cubicBezTo>
                    <a:close/>
                  </a:path>
                </a:pathLst>
              </a:custGeom>
              <a:solidFill>
                <a:srgbClr val="BFB2AA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845535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7845535">
                    <a:moveTo>
                      <a:pt x="6875890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6875890" y="1936792"/>
                    </a:lnTo>
                    <a:cubicBezTo>
                      <a:pt x="7410560" y="1936792"/>
                      <a:pt x="7845535" y="1501817"/>
                      <a:pt x="7845535" y="968396"/>
                    </a:cubicBezTo>
                    <a:cubicBezTo>
                      <a:pt x="7845535" y="434975"/>
                      <a:pt x="7410560" y="0"/>
                      <a:pt x="6875890" y="0"/>
                    </a:cubicBezTo>
                    <a:close/>
                    <a:moveTo>
                      <a:pt x="6875890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6875890" y="25400"/>
                    </a:lnTo>
                    <a:cubicBezTo>
                      <a:pt x="7396590" y="25400"/>
                      <a:pt x="7820135" y="448945"/>
                      <a:pt x="7820135" y="968396"/>
                    </a:cubicBezTo>
                    <a:cubicBezTo>
                      <a:pt x="7820135" y="1487847"/>
                      <a:pt x="7396590" y="1911392"/>
                      <a:pt x="6875890" y="1911392"/>
                    </a:cubicBezTo>
                    <a:close/>
                  </a:path>
                </a:pathLst>
              </a:custGeom>
              <a:solidFill>
                <a:srgbClr val="695141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406317" y="110335"/>
              <a:ext cx="1606014" cy="383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0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13435" y="2390312"/>
            <a:ext cx="3089778" cy="401416"/>
            <a:chOff x="0" y="0"/>
            <a:chExt cx="4119704" cy="535221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119704" cy="535221"/>
              <a:chOff x="0" y="0"/>
              <a:chExt cx="14907888" cy="1936792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644054" y="85723"/>
              <a:ext cx="2545695" cy="326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08"/>
                </a:lnSpc>
              </a:pPr>
              <a:r>
                <a:rPr lang="en-US" sz="1434" spc="43">
                  <a:solidFill>
                    <a:srgbClr val="02373A"/>
                  </a:solidFill>
                  <a:latin typeface="Now"/>
                </a:rPr>
                <a:t>Location</a:t>
              </a:r>
            </a:p>
          </p:txBody>
        </p:sp>
        <p:sp>
          <p:nvSpPr>
            <p:cNvPr name="Freeform 17" id="17"/>
            <p:cNvSpPr/>
            <p:nvPr/>
          </p:nvSpPr>
          <p:spPr>
            <a:xfrm flipH="true" flipV="false" rot="0">
              <a:off x="3716879" y="194512"/>
              <a:ext cx="93473" cy="146886"/>
            </a:xfrm>
            <a:custGeom>
              <a:avLst/>
              <a:gdLst/>
              <a:ahLst/>
              <a:cxnLst/>
              <a:rect r="r" b="b" t="t" l="l"/>
              <a:pathLst>
                <a:path h="146886" w="93473">
                  <a:moveTo>
                    <a:pt x="93474" y="0"/>
                  </a:moveTo>
                  <a:lnTo>
                    <a:pt x="0" y="0"/>
                  </a:lnTo>
                  <a:lnTo>
                    <a:pt x="0" y="146887"/>
                  </a:lnTo>
                  <a:lnTo>
                    <a:pt x="93474" y="146887"/>
                  </a:lnTo>
                  <a:lnTo>
                    <a:pt x="93474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15250" y="123132"/>
              <a:ext cx="287331" cy="287331"/>
            </a:xfrm>
            <a:custGeom>
              <a:avLst/>
              <a:gdLst/>
              <a:ahLst/>
              <a:cxnLst/>
              <a:rect r="r" b="b" t="t" l="l"/>
              <a:pathLst>
                <a:path h="287331" w="287331">
                  <a:moveTo>
                    <a:pt x="0" y="0"/>
                  </a:moveTo>
                  <a:lnTo>
                    <a:pt x="287331" y="0"/>
                  </a:lnTo>
                  <a:lnTo>
                    <a:pt x="287331" y="287331"/>
                  </a:lnTo>
                  <a:lnTo>
                    <a:pt x="0" y="287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true" flipV="false" rot="5400000">
            <a:off x="10834381" y="1510097"/>
            <a:ext cx="84040" cy="132062"/>
          </a:xfrm>
          <a:custGeom>
            <a:avLst/>
            <a:gdLst/>
            <a:ahLst/>
            <a:cxnLst/>
            <a:rect r="r" b="b" t="t" l="l"/>
            <a:pathLst>
              <a:path h="132062" w="84040">
                <a:moveTo>
                  <a:pt x="84039" y="0"/>
                </a:moveTo>
                <a:lnTo>
                  <a:pt x="0" y="0"/>
                </a:lnTo>
                <a:lnTo>
                  <a:pt x="0" y="132062"/>
                </a:lnTo>
                <a:lnTo>
                  <a:pt x="84039" y="132062"/>
                </a:lnTo>
                <a:lnTo>
                  <a:pt x="84039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9113435" y="3077770"/>
            <a:ext cx="3089778" cy="401416"/>
            <a:chOff x="0" y="0"/>
            <a:chExt cx="4119704" cy="535221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4119704" cy="535221"/>
              <a:chOff x="0" y="0"/>
              <a:chExt cx="14907888" cy="1936792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644054" y="85723"/>
              <a:ext cx="2545695" cy="326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08"/>
                </a:lnSpc>
              </a:pPr>
              <a:r>
                <a:rPr lang="en-US" sz="1434" spc="43">
                  <a:solidFill>
                    <a:srgbClr val="02373A"/>
                  </a:solidFill>
                  <a:latin typeface="Now"/>
                </a:rPr>
                <a:t>price </a:t>
              </a:r>
            </a:p>
          </p:txBody>
        </p:sp>
        <p:sp>
          <p:nvSpPr>
            <p:cNvPr name="Freeform 25" id="25"/>
            <p:cNvSpPr/>
            <p:nvPr/>
          </p:nvSpPr>
          <p:spPr>
            <a:xfrm flipH="true" flipV="false" rot="0">
              <a:off x="3716879" y="194512"/>
              <a:ext cx="93473" cy="146886"/>
            </a:xfrm>
            <a:custGeom>
              <a:avLst/>
              <a:gdLst/>
              <a:ahLst/>
              <a:cxnLst/>
              <a:rect r="r" b="b" t="t" l="l"/>
              <a:pathLst>
                <a:path h="146886" w="93473">
                  <a:moveTo>
                    <a:pt x="93474" y="0"/>
                  </a:moveTo>
                  <a:lnTo>
                    <a:pt x="0" y="0"/>
                  </a:lnTo>
                  <a:lnTo>
                    <a:pt x="0" y="146887"/>
                  </a:lnTo>
                  <a:lnTo>
                    <a:pt x="93474" y="146887"/>
                  </a:lnTo>
                  <a:lnTo>
                    <a:pt x="93474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15250" y="123132"/>
              <a:ext cx="287331" cy="287331"/>
            </a:xfrm>
            <a:custGeom>
              <a:avLst/>
              <a:gdLst/>
              <a:ahLst/>
              <a:cxnLst/>
              <a:rect r="r" b="b" t="t" l="l"/>
              <a:pathLst>
                <a:path h="287331" w="287331">
                  <a:moveTo>
                    <a:pt x="0" y="0"/>
                  </a:moveTo>
                  <a:lnTo>
                    <a:pt x="287331" y="0"/>
                  </a:lnTo>
                  <a:lnTo>
                    <a:pt x="287331" y="287331"/>
                  </a:lnTo>
                  <a:lnTo>
                    <a:pt x="0" y="287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9113435" y="3765228"/>
            <a:ext cx="3089778" cy="401416"/>
            <a:chOff x="0" y="0"/>
            <a:chExt cx="4119704" cy="535221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4119704" cy="535221"/>
              <a:chOff x="0" y="0"/>
              <a:chExt cx="14907888" cy="1936792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644054" y="85723"/>
              <a:ext cx="2545695" cy="326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08"/>
                </a:lnSpc>
              </a:pPr>
              <a:r>
                <a:rPr lang="en-US" sz="1434" spc="43">
                  <a:solidFill>
                    <a:srgbClr val="02373A"/>
                  </a:solidFill>
                  <a:latin typeface="Now"/>
                </a:rPr>
                <a:t>Interior possibilities</a:t>
              </a:r>
            </a:p>
          </p:txBody>
        </p:sp>
        <p:sp>
          <p:nvSpPr>
            <p:cNvPr name="Freeform 32" id="32"/>
            <p:cNvSpPr/>
            <p:nvPr/>
          </p:nvSpPr>
          <p:spPr>
            <a:xfrm flipH="true" flipV="false" rot="0">
              <a:off x="3716879" y="194512"/>
              <a:ext cx="93473" cy="146886"/>
            </a:xfrm>
            <a:custGeom>
              <a:avLst/>
              <a:gdLst/>
              <a:ahLst/>
              <a:cxnLst/>
              <a:rect r="r" b="b" t="t" l="l"/>
              <a:pathLst>
                <a:path h="146886" w="93473">
                  <a:moveTo>
                    <a:pt x="93474" y="0"/>
                  </a:moveTo>
                  <a:lnTo>
                    <a:pt x="0" y="0"/>
                  </a:lnTo>
                  <a:lnTo>
                    <a:pt x="0" y="146887"/>
                  </a:lnTo>
                  <a:lnTo>
                    <a:pt x="93474" y="146887"/>
                  </a:lnTo>
                  <a:lnTo>
                    <a:pt x="93474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215250" y="123132"/>
              <a:ext cx="287331" cy="287331"/>
            </a:xfrm>
            <a:custGeom>
              <a:avLst/>
              <a:gdLst/>
              <a:ahLst/>
              <a:cxnLst/>
              <a:rect r="r" b="b" t="t" l="l"/>
              <a:pathLst>
                <a:path h="287331" w="287331">
                  <a:moveTo>
                    <a:pt x="0" y="0"/>
                  </a:moveTo>
                  <a:lnTo>
                    <a:pt x="287331" y="0"/>
                  </a:lnTo>
                  <a:lnTo>
                    <a:pt x="287331" y="287331"/>
                  </a:lnTo>
                  <a:lnTo>
                    <a:pt x="0" y="287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9113435" y="4487085"/>
            <a:ext cx="3089778" cy="401416"/>
            <a:chOff x="0" y="0"/>
            <a:chExt cx="4119704" cy="535221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4119704" cy="535221"/>
              <a:chOff x="0" y="0"/>
              <a:chExt cx="14907888" cy="1936792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38" id="38"/>
            <p:cNvSpPr txBox="true"/>
            <p:nvPr/>
          </p:nvSpPr>
          <p:spPr>
            <a:xfrm rot="0">
              <a:off x="644054" y="85723"/>
              <a:ext cx="2545695" cy="326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08"/>
                </a:lnSpc>
              </a:pPr>
              <a:r>
                <a:rPr lang="en-US" sz="1434" spc="43">
                  <a:solidFill>
                    <a:srgbClr val="02373A"/>
                  </a:solidFill>
                  <a:latin typeface="Now"/>
                </a:rPr>
                <a:t>Number of Room</a:t>
              </a:r>
            </a:p>
          </p:txBody>
        </p:sp>
        <p:sp>
          <p:nvSpPr>
            <p:cNvPr name="Freeform 39" id="39"/>
            <p:cNvSpPr/>
            <p:nvPr/>
          </p:nvSpPr>
          <p:spPr>
            <a:xfrm flipH="true" flipV="false" rot="0">
              <a:off x="3716879" y="194512"/>
              <a:ext cx="93473" cy="146886"/>
            </a:xfrm>
            <a:custGeom>
              <a:avLst/>
              <a:gdLst/>
              <a:ahLst/>
              <a:cxnLst/>
              <a:rect r="r" b="b" t="t" l="l"/>
              <a:pathLst>
                <a:path h="146886" w="93473">
                  <a:moveTo>
                    <a:pt x="93474" y="0"/>
                  </a:moveTo>
                  <a:lnTo>
                    <a:pt x="0" y="0"/>
                  </a:lnTo>
                  <a:lnTo>
                    <a:pt x="0" y="146887"/>
                  </a:lnTo>
                  <a:lnTo>
                    <a:pt x="93474" y="146887"/>
                  </a:lnTo>
                  <a:lnTo>
                    <a:pt x="93474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215250" y="123132"/>
              <a:ext cx="287331" cy="287331"/>
            </a:xfrm>
            <a:custGeom>
              <a:avLst/>
              <a:gdLst/>
              <a:ahLst/>
              <a:cxnLst/>
              <a:rect r="r" b="b" t="t" l="l"/>
              <a:pathLst>
                <a:path h="287331" w="287331">
                  <a:moveTo>
                    <a:pt x="0" y="0"/>
                  </a:moveTo>
                  <a:lnTo>
                    <a:pt x="287331" y="0"/>
                  </a:lnTo>
                  <a:lnTo>
                    <a:pt x="287331" y="287331"/>
                  </a:lnTo>
                  <a:lnTo>
                    <a:pt x="0" y="287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9113435" y="5131135"/>
            <a:ext cx="3089778" cy="401416"/>
            <a:chOff x="0" y="0"/>
            <a:chExt cx="4119704" cy="535221"/>
          </a:xfrm>
        </p:grpSpPr>
        <p:grpSp>
          <p:nvGrpSpPr>
            <p:cNvPr name="Group 42" id="42"/>
            <p:cNvGrpSpPr/>
            <p:nvPr/>
          </p:nvGrpSpPr>
          <p:grpSpPr>
            <a:xfrm rot="0">
              <a:off x="0" y="0"/>
              <a:ext cx="4119704" cy="535221"/>
              <a:chOff x="0" y="0"/>
              <a:chExt cx="14907888" cy="1936792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45" id="45"/>
            <p:cNvSpPr txBox="true"/>
            <p:nvPr/>
          </p:nvSpPr>
          <p:spPr>
            <a:xfrm rot="0">
              <a:off x="644054" y="85723"/>
              <a:ext cx="2545695" cy="326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08"/>
                </a:lnSpc>
              </a:pPr>
              <a:r>
                <a:rPr lang="en-US" sz="1434" spc="43">
                  <a:solidFill>
                    <a:srgbClr val="02373A"/>
                  </a:solidFill>
                  <a:latin typeface="Now"/>
                </a:rPr>
                <a:t>Area</a:t>
              </a:r>
            </a:p>
          </p:txBody>
        </p:sp>
        <p:sp>
          <p:nvSpPr>
            <p:cNvPr name="Freeform 46" id="46"/>
            <p:cNvSpPr/>
            <p:nvPr/>
          </p:nvSpPr>
          <p:spPr>
            <a:xfrm flipH="true" flipV="false" rot="0">
              <a:off x="3716879" y="194512"/>
              <a:ext cx="93473" cy="146886"/>
            </a:xfrm>
            <a:custGeom>
              <a:avLst/>
              <a:gdLst/>
              <a:ahLst/>
              <a:cxnLst/>
              <a:rect r="r" b="b" t="t" l="l"/>
              <a:pathLst>
                <a:path h="146886" w="93473">
                  <a:moveTo>
                    <a:pt x="93474" y="0"/>
                  </a:moveTo>
                  <a:lnTo>
                    <a:pt x="0" y="0"/>
                  </a:lnTo>
                  <a:lnTo>
                    <a:pt x="0" y="146887"/>
                  </a:lnTo>
                  <a:lnTo>
                    <a:pt x="93474" y="146887"/>
                  </a:lnTo>
                  <a:lnTo>
                    <a:pt x="93474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215250" y="123132"/>
              <a:ext cx="287331" cy="287331"/>
            </a:xfrm>
            <a:custGeom>
              <a:avLst/>
              <a:gdLst/>
              <a:ahLst/>
              <a:cxnLst/>
              <a:rect r="r" b="b" t="t" l="l"/>
              <a:pathLst>
                <a:path h="287331" w="287331">
                  <a:moveTo>
                    <a:pt x="0" y="0"/>
                  </a:moveTo>
                  <a:lnTo>
                    <a:pt x="287331" y="0"/>
                  </a:lnTo>
                  <a:lnTo>
                    <a:pt x="287331" y="287331"/>
                  </a:lnTo>
                  <a:lnTo>
                    <a:pt x="0" y="287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48" id="48"/>
          <p:cNvSpPr txBox="true"/>
          <p:nvPr/>
        </p:nvSpPr>
        <p:spPr>
          <a:xfrm rot="0">
            <a:off x="11167369" y="1332944"/>
            <a:ext cx="1035844" cy="438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2"/>
              </a:lnSpc>
            </a:pPr>
            <a:r>
              <a:rPr lang="en-US" sz="2601">
                <a:solidFill>
                  <a:srgbClr val="FFFFFF"/>
                </a:solidFill>
                <a:latin typeface="Droid Arabic Naskh Bold"/>
              </a:rPr>
              <a:t>Filters</a:t>
            </a:r>
          </a:p>
        </p:txBody>
      </p:sp>
      <p:sp>
        <p:nvSpPr>
          <p:cNvPr name="Freeform 49" id="49">
            <a:hlinkClick r:id="rId12" action="ppaction://hlinksldjump"/>
          </p:cNvPr>
          <p:cNvSpPr/>
          <p:nvPr/>
        </p:nvSpPr>
        <p:spPr>
          <a:xfrm flipH="false" flipV="false" rot="0">
            <a:off x="9384236" y="5879649"/>
            <a:ext cx="2577259" cy="641093"/>
          </a:xfrm>
          <a:custGeom>
            <a:avLst/>
            <a:gdLst/>
            <a:ahLst/>
            <a:cxnLst/>
            <a:rect r="r" b="b" t="t" l="l"/>
            <a:pathLst>
              <a:path h="641093" w="2577259">
                <a:moveTo>
                  <a:pt x="0" y="0"/>
                </a:moveTo>
                <a:lnTo>
                  <a:pt x="2577259" y="0"/>
                </a:lnTo>
                <a:lnTo>
                  <a:pt x="2577259" y="641094"/>
                </a:lnTo>
                <a:lnTo>
                  <a:pt x="0" y="64109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0" id="50"/>
          <p:cNvSpPr txBox="true"/>
          <p:nvPr/>
        </p:nvSpPr>
        <p:spPr>
          <a:xfrm rot="0">
            <a:off x="9994941" y="5889719"/>
            <a:ext cx="1355850" cy="55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6"/>
              </a:lnSpc>
            </a:pPr>
            <a:r>
              <a:rPr lang="en-US" sz="3218">
                <a:solidFill>
                  <a:srgbClr val="000000"/>
                </a:solidFill>
                <a:latin typeface="Droid Arabic Naskh Bold"/>
              </a:rPr>
              <a:t>search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37590" y="376151"/>
            <a:ext cx="3163849" cy="6207529"/>
            <a:chOff x="0" y="0"/>
            <a:chExt cx="1171796" cy="22990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796" cy="2299085"/>
            </a:xfrm>
            <a:custGeom>
              <a:avLst/>
              <a:gdLst/>
              <a:ahLst/>
              <a:cxnLst/>
              <a:rect r="r" b="b" t="t" l="l"/>
              <a:pathLst>
                <a:path h="2299085" w="1171796">
                  <a:moveTo>
                    <a:pt x="88092" y="0"/>
                  </a:moveTo>
                  <a:lnTo>
                    <a:pt x="1083704" y="0"/>
                  </a:lnTo>
                  <a:cubicBezTo>
                    <a:pt x="1132356" y="0"/>
                    <a:pt x="1171796" y="39440"/>
                    <a:pt x="1171796" y="88092"/>
                  </a:cubicBezTo>
                  <a:lnTo>
                    <a:pt x="1171796" y="2210993"/>
                  </a:lnTo>
                  <a:cubicBezTo>
                    <a:pt x="1171796" y="2234356"/>
                    <a:pt x="1162515" y="2256763"/>
                    <a:pt x="1145994" y="2273283"/>
                  </a:cubicBezTo>
                  <a:cubicBezTo>
                    <a:pt x="1129474" y="2289804"/>
                    <a:pt x="1107068" y="2299085"/>
                    <a:pt x="1083704" y="2299085"/>
                  </a:cubicBezTo>
                  <a:lnTo>
                    <a:pt x="88092" y="2299085"/>
                  </a:lnTo>
                  <a:cubicBezTo>
                    <a:pt x="39440" y="2299085"/>
                    <a:pt x="0" y="2259645"/>
                    <a:pt x="0" y="2210993"/>
                  </a:cubicBezTo>
                  <a:lnTo>
                    <a:pt x="0" y="88092"/>
                  </a:lnTo>
                  <a:cubicBezTo>
                    <a:pt x="0" y="39440"/>
                    <a:pt x="39440" y="0"/>
                    <a:pt x="880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71796" cy="2337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8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87966" y="376151"/>
            <a:ext cx="3163849" cy="6207529"/>
            <a:chOff x="0" y="0"/>
            <a:chExt cx="1171796" cy="22990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1796" cy="2299085"/>
            </a:xfrm>
            <a:custGeom>
              <a:avLst/>
              <a:gdLst/>
              <a:ahLst/>
              <a:cxnLst/>
              <a:rect r="r" b="b" t="t" l="l"/>
              <a:pathLst>
                <a:path h="2299085" w="1171796">
                  <a:moveTo>
                    <a:pt x="88092" y="0"/>
                  </a:moveTo>
                  <a:lnTo>
                    <a:pt x="1083704" y="0"/>
                  </a:lnTo>
                  <a:cubicBezTo>
                    <a:pt x="1132356" y="0"/>
                    <a:pt x="1171796" y="39440"/>
                    <a:pt x="1171796" y="88092"/>
                  </a:cubicBezTo>
                  <a:lnTo>
                    <a:pt x="1171796" y="2210993"/>
                  </a:lnTo>
                  <a:cubicBezTo>
                    <a:pt x="1171796" y="2234356"/>
                    <a:pt x="1162515" y="2256763"/>
                    <a:pt x="1145994" y="2273283"/>
                  </a:cubicBezTo>
                  <a:cubicBezTo>
                    <a:pt x="1129474" y="2289804"/>
                    <a:pt x="1107068" y="2299085"/>
                    <a:pt x="1083704" y="2299085"/>
                  </a:cubicBezTo>
                  <a:lnTo>
                    <a:pt x="88092" y="2299085"/>
                  </a:lnTo>
                  <a:cubicBezTo>
                    <a:pt x="39440" y="2299085"/>
                    <a:pt x="0" y="2259645"/>
                    <a:pt x="0" y="2210993"/>
                  </a:cubicBezTo>
                  <a:lnTo>
                    <a:pt x="0" y="88092"/>
                  </a:lnTo>
                  <a:cubicBezTo>
                    <a:pt x="0" y="39440"/>
                    <a:pt x="39440" y="0"/>
                    <a:pt x="880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171796" cy="2337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8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8221" y="376151"/>
            <a:ext cx="3163849" cy="6207529"/>
            <a:chOff x="0" y="0"/>
            <a:chExt cx="1171796" cy="22990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1796" cy="2299085"/>
            </a:xfrm>
            <a:custGeom>
              <a:avLst/>
              <a:gdLst/>
              <a:ahLst/>
              <a:cxnLst/>
              <a:rect r="r" b="b" t="t" l="l"/>
              <a:pathLst>
                <a:path h="2299085" w="1171796">
                  <a:moveTo>
                    <a:pt x="88092" y="0"/>
                  </a:moveTo>
                  <a:lnTo>
                    <a:pt x="1083704" y="0"/>
                  </a:lnTo>
                  <a:cubicBezTo>
                    <a:pt x="1132356" y="0"/>
                    <a:pt x="1171796" y="39440"/>
                    <a:pt x="1171796" y="88092"/>
                  </a:cubicBezTo>
                  <a:lnTo>
                    <a:pt x="1171796" y="2210993"/>
                  </a:lnTo>
                  <a:cubicBezTo>
                    <a:pt x="1171796" y="2234356"/>
                    <a:pt x="1162515" y="2256763"/>
                    <a:pt x="1145994" y="2273283"/>
                  </a:cubicBezTo>
                  <a:cubicBezTo>
                    <a:pt x="1129474" y="2289804"/>
                    <a:pt x="1107068" y="2299085"/>
                    <a:pt x="1083704" y="2299085"/>
                  </a:cubicBezTo>
                  <a:lnTo>
                    <a:pt x="88092" y="2299085"/>
                  </a:lnTo>
                  <a:cubicBezTo>
                    <a:pt x="39440" y="2299085"/>
                    <a:pt x="0" y="2259645"/>
                    <a:pt x="0" y="2210993"/>
                  </a:cubicBezTo>
                  <a:lnTo>
                    <a:pt x="0" y="88092"/>
                  </a:lnTo>
                  <a:cubicBezTo>
                    <a:pt x="0" y="39440"/>
                    <a:pt x="39440" y="0"/>
                    <a:pt x="880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171796" cy="2337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8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961495" y="3161781"/>
            <a:ext cx="636270" cy="6362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8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10800000">
            <a:off x="535603" y="3161781"/>
            <a:ext cx="636270" cy="63627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8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637590" y="82015"/>
            <a:ext cx="3163849" cy="4230901"/>
            <a:chOff x="0" y="0"/>
            <a:chExt cx="6362700" cy="850860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8217"/>
              <a:ext cx="6350013" cy="8492192"/>
            </a:xfrm>
            <a:custGeom>
              <a:avLst/>
              <a:gdLst/>
              <a:ahLst/>
              <a:cxnLst/>
              <a:rect r="r" b="b" t="t" l="l"/>
              <a:pathLst>
                <a:path h="8492192" w="6350013">
                  <a:moveTo>
                    <a:pt x="6350000" y="7091622"/>
                  </a:moveTo>
                  <a:cubicBezTo>
                    <a:pt x="6350000" y="7865133"/>
                    <a:pt x="5865419" y="8492192"/>
                    <a:pt x="5267617" y="8492192"/>
                  </a:cubicBezTo>
                  <a:lnTo>
                    <a:pt x="1082383" y="8492192"/>
                  </a:lnTo>
                  <a:cubicBezTo>
                    <a:pt x="484594" y="8492192"/>
                    <a:pt x="0" y="7865150"/>
                    <a:pt x="0" y="7091622"/>
                  </a:cubicBezTo>
                  <a:lnTo>
                    <a:pt x="0" y="1400553"/>
                  </a:lnTo>
                  <a:cubicBezTo>
                    <a:pt x="0" y="627042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627042"/>
                    <a:pt x="6350013" y="1400553"/>
                  </a:cubicBezTo>
                  <a:lnTo>
                    <a:pt x="6350013" y="7091622"/>
                  </a:lnTo>
                  <a:close/>
                </a:path>
              </a:pathLst>
            </a:custGeom>
            <a:blipFill>
              <a:blip r:embed="rId2"/>
              <a:stretch>
                <a:fillRect l="-150" t="0" r="-15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4987966" y="0"/>
            <a:ext cx="3163849" cy="4333424"/>
            <a:chOff x="0" y="0"/>
            <a:chExt cx="6362700" cy="871478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8416"/>
              <a:ext cx="6350013" cy="8697975"/>
            </a:xfrm>
            <a:custGeom>
              <a:avLst/>
              <a:gdLst/>
              <a:ahLst/>
              <a:cxnLst/>
              <a:rect r="r" b="b" t="t" l="l"/>
              <a:pathLst>
                <a:path h="8697975" w="6350013">
                  <a:moveTo>
                    <a:pt x="6350000" y="7263466"/>
                  </a:moveTo>
                  <a:cubicBezTo>
                    <a:pt x="6350000" y="8055720"/>
                    <a:pt x="5865419" y="8697974"/>
                    <a:pt x="5267617" y="8697974"/>
                  </a:cubicBezTo>
                  <a:lnTo>
                    <a:pt x="1082383" y="8697974"/>
                  </a:lnTo>
                  <a:cubicBezTo>
                    <a:pt x="484594" y="8697974"/>
                    <a:pt x="0" y="8055738"/>
                    <a:pt x="0" y="7263466"/>
                  </a:cubicBezTo>
                  <a:lnTo>
                    <a:pt x="0" y="1434491"/>
                  </a:lnTo>
                  <a:cubicBezTo>
                    <a:pt x="0" y="642236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3" y="642236"/>
                    <a:pt x="6350013" y="1434491"/>
                  </a:cubicBezTo>
                  <a:lnTo>
                    <a:pt x="6350013" y="7263466"/>
                  </a:lnTo>
                  <a:close/>
                </a:path>
              </a:pathLst>
            </a:custGeom>
            <a:blipFill>
              <a:blip r:embed="rId3"/>
              <a:stretch>
                <a:fillRect l="-41317" t="0" r="-41317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348221" y="0"/>
            <a:ext cx="3178272" cy="4312916"/>
            <a:chOff x="0" y="0"/>
            <a:chExt cx="6391705" cy="867354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79" y="8376"/>
              <a:ext cx="6378960" cy="8656811"/>
            </a:xfrm>
            <a:custGeom>
              <a:avLst/>
              <a:gdLst/>
              <a:ahLst/>
              <a:cxnLst/>
              <a:rect r="r" b="b" t="t" l="l"/>
              <a:pathLst>
                <a:path h="8656811" w="6378960">
                  <a:moveTo>
                    <a:pt x="6378947" y="7229091"/>
                  </a:moveTo>
                  <a:cubicBezTo>
                    <a:pt x="6378947" y="8017597"/>
                    <a:pt x="5892157" y="8656811"/>
                    <a:pt x="5291630" y="8656811"/>
                  </a:cubicBezTo>
                  <a:lnTo>
                    <a:pt x="1087317" y="8656811"/>
                  </a:lnTo>
                  <a:cubicBezTo>
                    <a:pt x="486803" y="8656811"/>
                    <a:pt x="0" y="8017613"/>
                    <a:pt x="0" y="7229091"/>
                  </a:cubicBezTo>
                  <a:lnTo>
                    <a:pt x="0" y="1427703"/>
                  </a:lnTo>
                  <a:cubicBezTo>
                    <a:pt x="0" y="639197"/>
                    <a:pt x="486790" y="0"/>
                    <a:pt x="1087317" y="0"/>
                  </a:cubicBezTo>
                  <a:lnTo>
                    <a:pt x="5291643" y="0"/>
                  </a:lnTo>
                  <a:cubicBezTo>
                    <a:pt x="5892157" y="0"/>
                    <a:pt x="6378960" y="639197"/>
                    <a:pt x="6378960" y="1427703"/>
                  </a:cubicBezTo>
                  <a:lnTo>
                    <a:pt x="6378960" y="7229091"/>
                  </a:lnTo>
                  <a:close/>
                </a:path>
              </a:pathLst>
            </a:custGeom>
            <a:blipFill>
              <a:blip r:embed="rId4"/>
              <a:stretch>
                <a:fillRect l="0" t="-31861" r="0" b="-31861"/>
              </a:stretch>
            </a:blipFill>
          </p:spPr>
        </p:sp>
      </p:grpSp>
      <p:sp>
        <p:nvSpPr>
          <p:cNvPr name="Freeform 23" id="23">
            <a:hlinkClick r:id="rId7" action="ppaction://hlinksldjump"/>
          </p:cNvPr>
          <p:cNvSpPr/>
          <p:nvPr/>
        </p:nvSpPr>
        <p:spPr>
          <a:xfrm flipH="false" flipV="false" rot="0">
            <a:off x="8930886" y="5736236"/>
            <a:ext cx="2577259" cy="641093"/>
          </a:xfrm>
          <a:custGeom>
            <a:avLst/>
            <a:gdLst/>
            <a:ahLst/>
            <a:cxnLst/>
            <a:rect r="r" b="b" t="t" l="l"/>
            <a:pathLst>
              <a:path h="641093" w="2577259">
                <a:moveTo>
                  <a:pt x="0" y="0"/>
                </a:moveTo>
                <a:lnTo>
                  <a:pt x="2577258" y="0"/>
                </a:lnTo>
                <a:lnTo>
                  <a:pt x="2577258" y="641093"/>
                </a:lnTo>
                <a:lnTo>
                  <a:pt x="0" y="6410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>
            <a:hlinkClick r:id="rId8" action="ppaction://hlinksldjump"/>
          </p:cNvPr>
          <p:cNvSpPr/>
          <p:nvPr/>
        </p:nvSpPr>
        <p:spPr>
          <a:xfrm flipH="false" flipV="false" rot="0">
            <a:off x="5216946" y="5736236"/>
            <a:ext cx="2577259" cy="641093"/>
          </a:xfrm>
          <a:custGeom>
            <a:avLst/>
            <a:gdLst/>
            <a:ahLst/>
            <a:cxnLst/>
            <a:rect r="r" b="b" t="t" l="l"/>
            <a:pathLst>
              <a:path h="641093" w="2577259">
                <a:moveTo>
                  <a:pt x="0" y="0"/>
                </a:moveTo>
                <a:lnTo>
                  <a:pt x="2577258" y="0"/>
                </a:lnTo>
                <a:lnTo>
                  <a:pt x="2577258" y="641093"/>
                </a:lnTo>
                <a:lnTo>
                  <a:pt x="0" y="6410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>
            <a:hlinkClick r:id="rId9" action="ppaction://hlinksldjump"/>
          </p:cNvPr>
          <p:cNvSpPr/>
          <p:nvPr/>
        </p:nvSpPr>
        <p:spPr>
          <a:xfrm flipH="false" flipV="false" rot="0">
            <a:off x="1562983" y="5736236"/>
            <a:ext cx="2577259" cy="641093"/>
          </a:xfrm>
          <a:custGeom>
            <a:avLst/>
            <a:gdLst/>
            <a:ahLst/>
            <a:cxnLst/>
            <a:rect r="r" b="b" t="t" l="l"/>
            <a:pathLst>
              <a:path h="641093" w="2577259">
                <a:moveTo>
                  <a:pt x="0" y="0"/>
                </a:moveTo>
                <a:lnTo>
                  <a:pt x="2577258" y="0"/>
                </a:lnTo>
                <a:lnTo>
                  <a:pt x="2577258" y="641093"/>
                </a:lnTo>
                <a:lnTo>
                  <a:pt x="0" y="6410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9455169" y="5746306"/>
            <a:ext cx="1528693" cy="55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6"/>
              </a:lnSpc>
            </a:pPr>
            <a:r>
              <a:rPr lang="en-US" sz="3218">
                <a:solidFill>
                  <a:srgbClr val="000000"/>
                </a:solidFill>
                <a:latin typeface="Droid Arabic Naskh Bold"/>
              </a:rPr>
              <a:t>Explore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741186" y="5746306"/>
            <a:ext cx="1528778" cy="55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6"/>
              </a:lnSpc>
            </a:pPr>
            <a:r>
              <a:rPr lang="en-US" sz="3218">
                <a:solidFill>
                  <a:srgbClr val="000000"/>
                </a:solidFill>
                <a:latin typeface="Droid Arabic Naskh Bold"/>
              </a:rPr>
              <a:t>Explore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087223" y="5746306"/>
            <a:ext cx="1528778" cy="55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6"/>
              </a:lnSpc>
            </a:pPr>
            <a:r>
              <a:rPr lang="en-US" sz="3218">
                <a:solidFill>
                  <a:srgbClr val="000000"/>
                </a:solidFill>
                <a:latin typeface="Droid Arabic Naskh Bold"/>
              </a:rPr>
              <a:t>Explore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59181" y="4641792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Price: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1561" y="4648365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Price: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637590" y="4643400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Price: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654687" y="4644332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500</a:t>
            </a:r>
            <a:r>
              <a:rPr lang="en-US" sz="1647">
                <a:solidFill>
                  <a:srgbClr val="000000"/>
                </a:solidFill>
                <a:latin typeface="Droid Arabic Naskh Bold"/>
              </a:rPr>
              <a:t>EGP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886179" y="4648365"/>
            <a:ext cx="1238793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700</a:t>
            </a:r>
            <a:r>
              <a:rPr lang="en-US" sz="1647">
                <a:solidFill>
                  <a:srgbClr val="000000"/>
                </a:solidFill>
                <a:latin typeface="Droid Arabic Naskh Bold"/>
              </a:rPr>
              <a:t> EGP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087223" y="4649974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700</a:t>
            </a:r>
            <a:r>
              <a:rPr lang="en-US" sz="1647">
                <a:solidFill>
                  <a:srgbClr val="000000"/>
                </a:solidFill>
                <a:latin typeface="Droid Arabic Naskh Bold"/>
              </a:rPr>
              <a:t> EGP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568475" y="4942243"/>
            <a:ext cx="1434357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Ismailia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723802" y="4942243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locatio: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075840" y="4940635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locatio: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48221" y="4947208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locatio: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075808" y="4944323"/>
            <a:ext cx="93088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Asyut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279106" y="4940635"/>
            <a:ext cx="1199945" cy="28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647">
                <a:solidFill>
                  <a:srgbClr val="000000"/>
                </a:solidFill>
                <a:latin typeface="Droid Arabic Naskh Bold"/>
              </a:rPr>
              <a:t>Alexandria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075840" y="5239477"/>
            <a:ext cx="1429735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Advantages: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48221" y="5246050"/>
            <a:ext cx="1429735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Advantages: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8723802" y="5241086"/>
            <a:ext cx="1429735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Advantages: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189244" y="5253967"/>
            <a:ext cx="3261722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Heater....etc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5669164" y="5243166"/>
            <a:ext cx="3261722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Internet....etc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985140" y="5253967"/>
            <a:ext cx="3261722" cy="2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1650">
                <a:solidFill>
                  <a:srgbClr val="000000"/>
                </a:solidFill>
                <a:latin typeface="Droid Arabic Naskh Bold"/>
              </a:rPr>
              <a:t>Refrigerator.etc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05575" cy="7315200"/>
            <a:chOff x="0" y="0"/>
            <a:chExt cx="8674100" cy="97536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4695" r="0" b="24695"/>
            <a:stretch>
              <a:fillRect/>
            </a:stretch>
          </p:blipFill>
          <p:spPr>
            <a:xfrm flipH="false" flipV="false">
              <a:off x="0" y="0"/>
              <a:ext cx="8674100" cy="97536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539472" y="6715413"/>
            <a:ext cx="124547" cy="263465"/>
          </a:xfrm>
          <a:custGeom>
            <a:avLst/>
            <a:gdLst/>
            <a:ahLst/>
            <a:cxnLst/>
            <a:rect r="r" b="b" t="t" l="l"/>
            <a:pathLst>
              <a:path h="263465" w="124547">
                <a:moveTo>
                  <a:pt x="0" y="0"/>
                </a:moveTo>
                <a:lnTo>
                  <a:pt x="124547" y="0"/>
                </a:lnTo>
                <a:lnTo>
                  <a:pt x="124547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80573" y="6715413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64044" y="6715413"/>
            <a:ext cx="316388" cy="263465"/>
          </a:xfrm>
          <a:custGeom>
            <a:avLst/>
            <a:gdLst/>
            <a:ahLst/>
            <a:cxnLst/>
            <a:rect r="r" b="b" t="t" l="l"/>
            <a:pathLst>
              <a:path h="263465" w="316388">
                <a:moveTo>
                  <a:pt x="0" y="0"/>
                </a:moveTo>
                <a:lnTo>
                  <a:pt x="316388" y="0"/>
                </a:lnTo>
                <a:lnTo>
                  <a:pt x="316388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80457" y="6715413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096570" y="178736"/>
            <a:ext cx="2577259" cy="641093"/>
            <a:chOff x="0" y="0"/>
            <a:chExt cx="3436345" cy="8547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36345" cy="854791"/>
            </a:xfrm>
            <a:custGeom>
              <a:avLst/>
              <a:gdLst/>
              <a:ahLst/>
              <a:cxnLst/>
              <a:rect r="r" b="b" t="t" l="l"/>
              <a:pathLst>
                <a:path h="854791" w="3436345">
                  <a:moveTo>
                    <a:pt x="0" y="0"/>
                  </a:moveTo>
                  <a:lnTo>
                    <a:pt x="3436345" y="0"/>
                  </a:lnTo>
                  <a:lnTo>
                    <a:pt x="3436345" y="854791"/>
                  </a:lnTo>
                  <a:lnTo>
                    <a:pt x="0" y="8547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60446"/>
              <a:ext cx="3436345" cy="703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3"/>
                </a:lnSpc>
                <a:spcBef>
                  <a:spcPct val="0"/>
                </a:spcBef>
              </a:pPr>
              <a:r>
                <a:rPr lang="en-US" sz="3082" u="sng">
                  <a:solidFill>
                    <a:srgbClr val="000000"/>
                  </a:solidFill>
                  <a:latin typeface="Open Sans Bold"/>
                  <a:hlinkClick r:id="rId13" tooltip="https://docs.google.com/forms/d/e/1FAIpQLSdK1ZeBFUdoaTOzql4biIo_bftLcZg8yqvn_AAVmFvT4Z4fOA/viewform"/>
                </a:rPr>
                <a:t>BOOK NOW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643441" y="5154827"/>
            <a:ext cx="4101590" cy="63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LOCATION :116 SINAI STREET, NEXT TO KOSHARY EL TAYEB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43441" y="5966357"/>
            <a:ext cx="278810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NUMBER: 01015207024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43441" y="4196678"/>
            <a:ext cx="278810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NUMBER OF TENANTS : 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05956" y="2966331"/>
            <a:ext cx="3292152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 WIFI: YES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43441" y="3789291"/>
            <a:ext cx="278810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REFRIGERATOR: YES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43441" y="3377811"/>
            <a:ext cx="278810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550"/>
              </a:lnSpc>
              <a:spcBef>
                <a:spcPct val="0"/>
              </a:spcBef>
            </a:pPr>
            <a:r>
              <a:rPr lang="en-US" sz="1700">
                <a:solidFill>
                  <a:srgbClr val="FFFFFF"/>
                </a:solidFill>
                <a:latin typeface="Open Sans"/>
              </a:rPr>
              <a:t>WASHING MACHINE: YES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43441" y="4697683"/>
            <a:ext cx="2788104" cy="303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669"/>
              </a:lnSpc>
              <a:spcBef>
                <a:spcPct val="0"/>
              </a:spcBef>
            </a:pPr>
            <a:r>
              <a:rPr lang="en-US" sz="1779">
                <a:solidFill>
                  <a:srgbClr val="FFFFFF"/>
                </a:solidFill>
                <a:latin typeface="Open Sans"/>
              </a:rPr>
              <a:t>BALCONY: NO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643441" y="1633749"/>
            <a:ext cx="5062064" cy="684881"/>
            <a:chOff x="0" y="0"/>
            <a:chExt cx="6749418" cy="913175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57150"/>
              <a:ext cx="2565797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E8E6E6"/>
                  </a:solidFill>
                  <a:latin typeface="Canva Sans"/>
                </a:rPr>
                <a:t> </a:t>
              </a:r>
              <a:r>
                <a:rPr lang="en-US" sz="3200">
                  <a:solidFill>
                    <a:srgbClr val="E8E6E6"/>
                  </a:solidFill>
                  <a:latin typeface="Canva Sans Bold"/>
                </a:rPr>
                <a:t> 700EGP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2359883" y="282363"/>
              <a:ext cx="4389535" cy="6308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98"/>
                </a:lnSpc>
              </a:pPr>
              <a:r>
                <a:rPr lang="en-US" sz="1332">
                  <a:solidFill>
                    <a:srgbClr val="FFFFFF"/>
                  </a:solidFill>
                  <a:latin typeface="Open Sans"/>
                </a:rPr>
                <a:t>MONTHLY</a:t>
              </a:r>
            </a:p>
            <a:p>
              <a:pPr algn="l" marL="0" indent="0" lvl="1">
                <a:lnSpc>
                  <a:spcPts val="1998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05575" cy="7315200"/>
            <a:chOff x="0" y="0"/>
            <a:chExt cx="8674100" cy="97536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650" t="0" r="16650" b="0"/>
            <a:stretch>
              <a:fillRect/>
            </a:stretch>
          </p:blipFill>
          <p:spPr>
            <a:xfrm flipH="false" flipV="false">
              <a:off x="0" y="0"/>
              <a:ext cx="8674100" cy="97536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680591" y="6318375"/>
            <a:ext cx="124547" cy="263465"/>
          </a:xfrm>
          <a:custGeom>
            <a:avLst/>
            <a:gdLst/>
            <a:ahLst/>
            <a:cxnLst/>
            <a:rect r="r" b="b" t="t" l="l"/>
            <a:pathLst>
              <a:path h="263465" w="124547">
                <a:moveTo>
                  <a:pt x="0" y="0"/>
                </a:moveTo>
                <a:lnTo>
                  <a:pt x="124547" y="0"/>
                </a:lnTo>
                <a:lnTo>
                  <a:pt x="124547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47071" y="6318375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76588" y="6318375"/>
            <a:ext cx="316388" cy="263465"/>
          </a:xfrm>
          <a:custGeom>
            <a:avLst/>
            <a:gdLst/>
            <a:ahLst/>
            <a:cxnLst/>
            <a:rect r="r" b="b" t="t" l="l"/>
            <a:pathLst>
              <a:path h="263465" w="316388">
                <a:moveTo>
                  <a:pt x="0" y="0"/>
                </a:moveTo>
                <a:lnTo>
                  <a:pt x="316388" y="0"/>
                </a:lnTo>
                <a:lnTo>
                  <a:pt x="316388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64426" y="6318375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643441" y="4051997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NUMBER OF TENANTS : 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43441" y="1992625"/>
            <a:ext cx="3292152" cy="23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998"/>
              </a:lnSpc>
              <a:spcBef>
                <a:spcPct val="0"/>
              </a:spcBef>
            </a:pPr>
            <a:r>
              <a:rPr lang="en-US" sz="1332">
                <a:solidFill>
                  <a:srgbClr val="FFFFFF"/>
                </a:solidFill>
                <a:latin typeface="Open Sans"/>
              </a:rPr>
              <a:t> WIFI: YES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43441" y="2957189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REFRIGERATOR: YES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43441" y="2389534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WASHING MACHINE: YES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56732" y="4909903"/>
            <a:ext cx="3051328" cy="26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269"/>
              </a:lnSpc>
              <a:spcBef>
                <a:spcPct val="0"/>
              </a:spcBef>
            </a:pPr>
            <a:r>
              <a:rPr lang="en-US" sz="1513">
                <a:solidFill>
                  <a:srgbClr val="FFFFFF"/>
                </a:solidFill>
                <a:latin typeface="Open Sans"/>
              </a:rPr>
              <a:t>LOCATION :ASYUT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57980" y="5618573"/>
            <a:ext cx="2788104" cy="499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3"/>
              </a:lnSpc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NUMBER: 01015207024</a:t>
            </a:r>
          </a:p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6505575" y="1380803"/>
            <a:ext cx="5062064" cy="684881"/>
            <a:chOff x="0" y="0"/>
            <a:chExt cx="6749418" cy="913175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57150"/>
              <a:ext cx="2565797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E8E6E6"/>
                  </a:solidFill>
                  <a:latin typeface="Canva Sans"/>
                </a:rPr>
                <a:t> </a:t>
              </a:r>
              <a:r>
                <a:rPr lang="en-US" sz="3200">
                  <a:solidFill>
                    <a:srgbClr val="E8E6E6"/>
                  </a:solidFill>
                  <a:latin typeface="Canva Sans Bold"/>
                </a:rPr>
                <a:t> 700EGP 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359883" y="282363"/>
              <a:ext cx="4389535" cy="6308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98"/>
                </a:lnSpc>
              </a:pPr>
              <a:r>
                <a:rPr lang="en-US" sz="1332">
                  <a:solidFill>
                    <a:srgbClr val="FFFFFF"/>
                  </a:solidFill>
                  <a:latin typeface="Open Sans"/>
                </a:rPr>
                <a:t>MONTHLY</a:t>
              </a:r>
            </a:p>
            <a:p>
              <a:pPr algn="l" marL="0" indent="0" lvl="1">
                <a:lnSpc>
                  <a:spcPts val="199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643441" y="3388662"/>
            <a:ext cx="2788104" cy="499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3"/>
              </a:lnSpc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ROOM TYPE : BED SPACE</a:t>
            </a:r>
          </a:p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10114694" y="294274"/>
            <a:ext cx="2577259" cy="641093"/>
            <a:chOff x="0" y="0"/>
            <a:chExt cx="3436345" cy="85479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436345" cy="854791"/>
            </a:xfrm>
            <a:custGeom>
              <a:avLst/>
              <a:gdLst/>
              <a:ahLst/>
              <a:cxnLst/>
              <a:rect r="r" b="b" t="t" l="l"/>
              <a:pathLst>
                <a:path h="854791" w="3436345">
                  <a:moveTo>
                    <a:pt x="0" y="0"/>
                  </a:moveTo>
                  <a:lnTo>
                    <a:pt x="3436345" y="0"/>
                  </a:lnTo>
                  <a:lnTo>
                    <a:pt x="3436345" y="854791"/>
                  </a:lnTo>
                  <a:lnTo>
                    <a:pt x="0" y="8547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0" y="60446"/>
              <a:ext cx="3436345" cy="703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3"/>
                </a:lnSpc>
                <a:spcBef>
                  <a:spcPct val="0"/>
                </a:spcBef>
              </a:pPr>
              <a:r>
                <a:rPr lang="en-US" sz="3082" u="sng">
                  <a:solidFill>
                    <a:srgbClr val="000000"/>
                  </a:solidFill>
                  <a:latin typeface="Open Sans Bold"/>
                  <a:hlinkClick r:id="rId13" tooltip="https://docs.google.com/forms/d/e/1FAIpQLSdK1ZeBFUdoaTOzql4biIo_bftLcZg8yqvn_AAVmFvT4Z4fOA/viewform"/>
                </a:rPr>
                <a:t>BOOK NOW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05575" cy="7315200"/>
            <a:chOff x="0" y="0"/>
            <a:chExt cx="8674100" cy="97536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833" r="0" b="7833"/>
            <a:stretch>
              <a:fillRect/>
            </a:stretch>
          </p:blipFill>
          <p:spPr>
            <a:xfrm flipH="false" flipV="false">
              <a:off x="0" y="0"/>
              <a:ext cx="8674100" cy="97536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680591" y="6320215"/>
            <a:ext cx="124547" cy="263465"/>
          </a:xfrm>
          <a:custGeom>
            <a:avLst/>
            <a:gdLst/>
            <a:ahLst/>
            <a:cxnLst/>
            <a:rect r="r" b="b" t="t" l="l"/>
            <a:pathLst>
              <a:path h="263465" w="124547">
                <a:moveTo>
                  <a:pt x="0" y="0"/>
                </a:moveTo>
                <a:lnTo>
                  <a:pt x="124547" y="0"/>
                </a:lnTo>
                <a:lnTo>
                  <a:pt x="124547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47071" y="6320215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88553" y="6320215"/>
            <a:ext cx="316388" cy="263465"/>
          </a:xfrm>
          <a:custGeom>
            <a:avLst/>
            <a:gdLst/>
            <a:ahLst/>
            <a:cxnLst/>
            <a:rect r="r" b="b" t="t" l="l"/>
            <a:pathLst>
              <a:path h="263465" w="316388">
                <a:moveTo>
                  <a:pt x="0" y="0"/>
                </a:moveTo>
                <a:lnTo>
                  <a:pt x="316388" y="0"/>
                </a:lnTo>
                <a:lnTo>
                  <a:pt x="316388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85916" y="6354985"/>
            <a:ext cx="263465" cy="263465"/>
          </a:xfrm>
          <a:custGeom>
            <a:avLst/>
            <a:gdLst/>
            <a:ahLst/>
            <a:cxnLst/>
            <a:rect r="r" b="b" t="t" l="l"/>
            <a:pathLst>
              <a:path h="263465" w="263465">
                <a:moveTo>
                  <a:pt x="0" y="0"/>
                </a:moveTo>
                <a:lnTo>
                  <a:pt x="263465" y="0"/>
                </a:lnTo>
                <a:lnTo>
                  <a:pt x="263465" y="263465"/>
                </a:lnTo>
                <a:lnTo>
                  <a:pt x="0" y="2634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79873" y="6084180"/>
            <a:ext cx="2810653" cy="762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90"/>
              </a:lnSpc>
              <a:spcBef>
                <a:spcPct val="0"/>
              </a:spcBef>
            </a:pPr>
            <a:r>
              <a:rPr lang="en-US" sz="1393">
                <a:solidFill>
                  <a:srgbClr val="FFFFFF"/>
                </a:solidFill>
                <a:latin typeface="Open Sans"/>
              </a:rPr>
              <a:t>LOCATION :23 EL DAKAHLIA STREET, IN FRONT OF EL SAFF TOWER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86700" y="5879679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NUMBER: 01015207024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67781" y="3513440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NUMBER OF TENANTS : 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87721" y="3521058"/>
            <a:ext cx="3292152" cy="23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998"/>
              </a:lnSpc>
              <a:spcBef>
                <a:spcPct val="0"/>
              </a:spcBef>
            </a:pPr>
            <a:r>
              <a:rPr lang="en-US" sz="1332">
                <a:solidFill>
                  <a:srgbClr val="FFFFFF"/>
                </a:solidFill>
                <a:latin typeface="Open Sans"/>
              </a:rPr>
              <a:t> AIR CONDITIONER: YES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87721" y="4338314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REFRIGERATOR: YES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87721" y="3924263"/>
            <a:ext cx="2788104" cy="24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073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</a:rPr>
              <a:t>WASHING MACHINE: YES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13268" y="210453"/>
            <a:ext cx="2577259" cy="641093"/>
            <a:chOff x="0" y="0"/>
            <a:chExt cx="3436345" cy="85479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436345" cy="854791"/>
            </a:xfrm>
            <a:custGeom>
              <a:avLst/>
              <a:gdLst/>
              <a:ahLst/>
              <a:cxnLst/>
              <a:rect r="r" b="b" t="t" l="l"/>
              <a:pathLst>
                <a:path h="854791" w="3436345">
                  <a:moveTo>
                    <a:pt x="0" y="0"/>
                  </a:moveTo>
                  <a:lnTo>
                    <a:pt x="3436345" y="0"/>
                  </a:lnTo>
                  <a:lnTo>
                    <a:pt x="3436345" y="854791"/>
                  </a:lnTo>
                  <a:lnTo>
                    <a:pt x="0" y="8547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60446"/>
              <a:ext cx="3436345" cy="703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3"/>
                </a:lnSpc>
                <a:spcBef>
                  <a:spcPct val="0"/>
                </a:spcBef>
              </a:pPr>
              <a:r>
                <a:rPr lang="en-US" sz="3082" u="sng">
                  <a:solidFill>
                    <a:srgbClr val="000000"/>
                  </a:solidFill>
                  <a:latin typeface="Open Sans Bold"/>
                  <a:hlinkClick r:id="rId13" tooltip="https://docs.google.com/forms/d/e/1FAIpQLSdK1ZeBFUdoaTOzql4biIo_bftLcZg8yqvn_AAVmFvT4Z4fOA/viewform"/>
                </a:rPr>
                <a:t>BOOK NOW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687721" y="1859102"/>
            <a:ext cx="5062064" cy="684881"/>
            <a:chOff x="0" y="0"/>
            <a:chExt cx="6749418" cy="91317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57150"/>
              <a:ext cx="2565797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E8E6E6"/>
                  </a:solidFill>
                  <a:latin typeface="Canva Sans"/>
                </a:rPr>
                <a:t> </a:t>
              </a:r>
              <a:r>
                <a:rPr lang="en-US" sz="3200">
                  <a:solidFill>
                    <a:srgbClr val="E8E6E6"/>
                  </a:solidFill>
                  <a:latin typeface="Canva Sans Bold"/>
                </a:rPr>
                <a:t> 500EGP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2359883" y="282363"/>
              <a:ext cx="4389535" cy="6308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98"/>
                </a:lnSpc>
              </a:pPr>
              <a:r>
                <a:rPr lang="en-US" sz="1332">
                  <a:solidFill>
                    <a:srgbClr val="FFFFFF"/>
                  </a:solidFill>
                  <a:latin typeface="Open Sans"/>
                </a:rPr>
                <a:t>MONTHLY</a:t>
              </a:r>
            </a:p>
            <a:p>
              <a:pPr algn="l" marL="0" indent="0" lvl="1">
                <a:lnSpc>
                  <a:spcPts val="1998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6C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520" y="731520"/>
            <a:ext cx="4770920" cy="675820"/>
            <a:chOff x="0" y="0"/>
            <a:chExt cx="23019240" cy="32607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22993840" cy="3235367"/>
            </a:xfrm>
            <a:custGeom>
              <a:avLst/>
              <a:gdLst/>
              <a:ahLst/>
              <a:cxnLst/>
              <a:rect r="r" b="b" t="t" l="l"/>
              <a:pathLst>
                <a:path h="3235367" w="22993840">
                  <a:moveTo>
                    <a:pt x="22036895" y="3235367"/>
                  </a:moveTo>
                  <a:lnTo>
                    <a:pt x="956945" y="3235367"/>
                  </a:lnTo>
                  <a:cubicBezTo>
                    <a:pt x="428371" y="3235367"/>
                    <a:pt x="0" y="2806869"/>
                    <a:pt x="0" y="1617683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22036895" y="0"/>
                  </a:lnTo>
                  <a:cubicBezTo>
                    <a:pt x="22565342" y="0"/>
                    <a:pt x="22993840" y="428371"/>
                    <a:pt x="22993840" y="1617683"/>
                  </a:cubicBezTo>
                  <a:cubicBezTo>
                    <a:pt x="22993840" y="2806869"/>
                    <a:pt x="22565342" y="3235367"/>
                    <a:pt x="22036895" y="32353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019240" cy="3260767"/>
            </a:xfrm>
            <a:custGeom>
              <a:avLst/>
              <a:gdLst/>
              <a:ahLst/>
              <a:cxnLst/>
              <a:rect r="r" b="b" t="t" l="l"/>
              <a:pathLst>
                <a:path h="3260767" w="23019240">
                  <a:moveTo>
                    <a:pt x="22049595" y="0"/>
                  </a:moveTo>
                  <a:lnTo>
                    <a:pt x="969645" y="0"/>
                  </a:lnTo>
                  <a:cubicBezTo>
                    <a:pt x="434975" y="0"/>
                    <a:pt x="0" y="434975"/>
                    <a:pt x="0" y="1630383"/>
                  </a:cubicBezTo>
                  <a:cubicBezTo>
                    <a:pt x="0" y="2825792"/>
                    <a:pt x="434975" y="3260767"/>
                    <a:pt x="969645" y="3260767"/>
                  </a:cubicBezTo>
                  <a:lnTo>
                    <a:pt x="22049595" y="3260767"/>
                  </a:lnTo>
                  <a:cubicBezTo>
                    <a:pt x="22584265" y="3260767"/>
                    <a:pt x="23019240" y="2825792"/>
                    <a:pt x="23019240" y="1630383"/>
                  </a:cubicBezTo>
                  <a:cubicBezTo>
                    <a:pt x="23019240" y="434975"/>
                    <a:pt x="22584265" y="0"/>
                    <a:pt x="22049595" y="0"/>
                  </a:cubicBezTo>
                  <a:close/>
                  <a:moveTo>
                    <a:pt x="22049595" y="3235367"/>
                  </a:moveTo>
                  <a:lnTo>
                    <a:pt x="969645" y="3235367"/>
                  </a:lnTo>
                  <a:cubicBezTo>
                    <a:pt x="448945" y="3235367"/>
                    <a:pt x="25400" y="2811822"/>
                    <a:pt x="25400" y="1630383"/>
                  </a:cubicBezTo>
                  <a:cubicBezTo>
                    <a:pt x="25400" y="448945"/>
                    <a:pt x="448945" y="25400"/>
                    <a:pt x="969645" y="25400"/>
                  </a:cubicBezTo>
                  <a:lnTo>
                    <a:pt x="22049595" y="25400"/>
                  </a:lnTo>
                  <a:cubicBezTo>
                    <a:pt x="22570295" y="25400"/>
                    <a:pt x="22993840" y="448945"/>
                    <a:pt x="22993840" y="1630383"/>
                  </a:cubicBezTo>
                  <a:cubicBezTo>
                    <a:pt x="22993840" y="2811822"/>
                    <a:pt x="22570295" y="3235367"/>
                    <a:pt x="22049595" y="32353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55388" y="2291075"/>
            <a:ext cx="6361201" cy="2733051"/>
            <a:chOff x="0" y="0"/>
            <a:chExt cx="9715423" cy="417417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9696" y="4031"/>
              <a:ext cx="9696051" cy="4166118"/>
            </a:xfrm>
            <a:custGeom>
              <a:avLst/>
              <a:gdLst/>
              <a:ahLst/>
              <a:cxnLst/>
              <a:rect r="r" b="b" t="t" l="l"/>
              <a:pathLst>
                <a:path h="4166118" w="9696051">
                  <a:moveTo>
                    <a:pt x="9696031" y="3479023"/>
                  </a:moveTo>
                  <a:cubicBezTo>
                    <a:pt x="9696031" y="3858494"/>
                    <a:pt x="8956108" y="4166118"/>
                    <a:pt x="8043304" y="4166118"/>
                  </a:cubicBezTo>
                  <a:lnTo>
                    <a:pt x="1652727" y="4166118"/>
                  </a:lnTo>
                  <a:cubicBezTo>
                    <a:pt x="739943" y="4166118"/>
                    <a:pt x="0" y="3858502"/>
                    <a:pt x="0" y="3479023"/>
                  </a:cubicBezTo>
                  <a:lnTo>
                    <a:pt x="0" y="687086"/>
                  </a:lnTo>
                  <a:cubicBezTo>
                    <a:pt x="0" y="307616"/>
                    <a:pt x="739924" y="0"/>
                    <a:pt x="1652727" y="0"/>
                  </a:cubicBezTo>
                  <a:lnTo>
                    <a:pt x="8043323" y="0"/>
                  </a:lnTo>
                  <a:cubicBezTo>
                    <a:pt x="8956108" y="0"/>
                    <a:pt x="9696051" y="307616"/>
                    <a:pt x="9696051" y="687086"/>
                  </a:cubicBezTo>
                  <a:lnTo>
                    <a:pt x="9696051" y="3479023"/>
                  </a:lnTo>
                  <a:close/>
                </a:path>
              </a:pathLst>
            </a:custGeom>
            <a:solidFill>
              <a:srgbClr val="BFB2A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013718" y="2780523"/>
            <a:ext cx="5118991" cy="665045"/>
            <a:chOff x="0" y="0"/>
            <a:chExt cx="6825321" cy="88672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825321" cy="886727"/>
              <a:chOff x="0" y="0"/>
              <a:chExt cx="14907888" cy="1936792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1067037" y="157518"/>
              <a:ext cx="4217581" cy="525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28"/>
                </a:lnSpc>
              </a:pPr>
              <a:r>
                <a:rPr lang="en-US" sz="2377" spc="71">
                  <a:solidFill>
                    <a:srgbClr val="02373A"/>
                  </a:solidFill>
                  <a:latin typeface="Now"/>
                </a:rPr>
                <a:t>Email 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true" flipV="false" rot="0">
              <a:off x="6157941" y="322259"/>
              <a:ext cx="154861" cy="243354"/>
            </a:xfrm>
            <a:custGeom>
              <a:avLst/>
              <a:gdLst/>
              <a:ahLst/>
              <a:cxnLst/>
              <a:rect r="r" b="b" t="t" l="l"/>
              <a:pathLst>
                <a:path h="243354" w="154861">
                  <a:moveTo>
                    <a:pt x="154862" y="0"/>
                  </a:moveTo>
                  <a:lnTo>
                    <a:pt x="0" y="0"/>
                  </a:lnTo>
                  <a:lnTo>
                    <a:pt x="0" y="243353"/>
                  </a:lnTo>
                  <a:lnTo>
                    <a:pt x="154862" y="243353"/>
                  </a:lnTo>
                  <a:lnTo>
                    <a:pt x="15486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356615" y="203999"/>
              <a:ext cx="476036" cy="476036"/>
            </a:xfrm>
            <a:custGeom>
              <a:avLst/>
              <a:gdLst/>
              <a:ahLst/>
              <a:cxnLst/>
              <a:rect r="r" b="b" t="t" l="l"/>
              <a:pathLst>
                <a:path h="476036" w="476036">
                  <a:moveTo>
                    <a:pt x="0" y="0"/>
                  </a:moveTo>
                  <a:lnTo>
                    <a:pt x="476036" y="0"/>
                  </a:lnTo>
                  <a:lnTo>
                    <a:pt x="476036" y="476036"/>
                  </a:lnTo>
                  <a:lnTo>
                    <a:pt x="0" y="476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13718" y="3657600"/>
            <a:ext cx="5118991" cy="665045"/>
            <a:chOff x="0" y="0"/>
            <a:chExt cx="6825321" cy="886727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6825321" cy="886727"/>
              <a:chOff x="0" y="0"/>
              <a:chExt cx="14907888" cy="1936792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2700" y="12700"/>
                <a:ext cx="14882488" cy="1911392"/>
              </a:xfrm>
              <a:custGeom>
                <a:avLst/>
                <a:gdLst/>
                <a:ahLst/>
                <a:cxnLst/>
                <a:rect r="r" b="b" t="t" l="l"/>
                <a:pathLst>
                  <a:path h="1911392" w="14882488">
                    <a:moveTo>
                      <a:pt x="13925542" y="1911392"/>
                    </a:moveTo>
                    <a:lnTo>
                      <a:pt x="956945" y="1911392"/>
                    </a:lnTo>
                    <a:cubicBezTo>
                      <a:pt x="428371" y="1911392"/>
                      <a:pt x="0" y="1482894"/>
                      <a:pt x="0" y="955696"/>
                    </a:cubicBezTo>
                    <a:cubicBezTo>
                      <a:pt x="0" y="428371"/>
                      <a:pt x="428371" y="0"/>
                      <a:pt x="956945" y="0"/>
                    </a:cubicBezTo>
                    <a:lnTo>
                      <a:pt x="13925542" y="0"/>
                    </a:lnTo>
                    <a:cubicBezTo>
                      <a:pt x="14453991" y="0"/>
                      <a:pt x="14882488" y="428371"/>
                      <a:pt x="14882488" y="955696"/>
                    </a:cubicBezTo>
                    <a:cubicBezTo>
                      <a:pt x="14882488" y="1482894"/>
                      <a:pt x="14453991" y="1911392"/>
                      <a:pt x="139255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4907888" cy="1936792"/>
              </a:xfrm>
              <a:custGeom>
                <a:avLst/>
                <a:gdLst/>
                <a:ahLst/>
                <a:cxnLst/>
                <a:rect r="r" b="b" t="t" l="l"/>
                <a:pathLst>
                  <a:path h="1936792" w="14907888">
                    <a:moveTo>
                      <a:pt x="13938242" y="0"/>
                    </a:moveTo>
                    <a:lnTo>
                      <a:pt x="969645" y="0"/>
                    </a:lnTo>
                    <a:cubicBezTo>
                      <a:pt x="434975" y="0"/>
                      <a:pt x="0" y="434975"/>
                      <a:pt x="0" y="968396"/>
                    </a:cubicBezTo>
                    <a:cubicBezTo>
                      <a:pt x="0" y="1501817"/>
                      <a:pt x="434975" y="1936792"/>
                      <a:pt x="969645" y="1936792"/>
                    </a:cubicBezTo>
                    <a:lnTo>
                      <a:pt x="13938242" y="1936792"/>
                    </a:lnTo>
                    <a:cubicBezTo>
                      <a:pt x="14472913" y="1936792"/>
                      <a:pt x="14907888" y="1501817"/>
                      <a:pt x="14907888" y="968396"/>
                    </a:cubicBezTo>
                    <a:cubicBezTo>
                      <a:pt x="14907888" y="434975"/>
                      <a:pt x="14472913" y="0"/>
                      <a:pt x="13938242" y="0"/>
                    </a:cubicBezTo>
                    <a:close/>
                    <a:moveTo>
                      <a:pt x="13938242" y="1911392"/>
                    </a:moveTo>
                    <a:lnTo>
                      <a:pt x="969645" y="1911392"/>
                    </a:lnTo>
                    <a:cubicBezTo>
                      <a:pt x="448945" y="1911392"/>
                      <a:pt x="25400" y="1487847"/>
                      <a:pt x="25400" y="968396"/>
                    </a:cubicBezTo>
                    <a:cubicBezTo>
                      <a:pt x="25400" y="448945"/>
                      <a:pt x="448945" y="25400"/>
                      <a:pt x="969645" y="25400"/>
                    </a:cubicBezTo>
                    <a:lnTo>
                      <a:pt x="13938242" y="25400"/>
                    </a:lnTo>
                    <a:cubicBezTo>
                      <a:pt x="14458942" y="25400"/>
                      <a:pt x="14882488" y="448945"/>
                      <a:pt x="14882488" y="968396"/>
                    </a:cubicBezTo>
                    <a:cubicBezTo>
                      <a:pt x="14882488" y="1487847"/>
                      <a:pt x="14458942" y="1911392"/>
                      <a:pt x="13938242" y="19113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1067037" y="157518"/>
              <a:ext cx="4217581" cy="525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28"/>
                </a:lnSpc>
              </a:pPr>
              <a:r>
                <a:rPr lang="en-US" sz="2377" spc="71">
                  <a:solidFill>
                    <a:srgbClr val="02373A"/>
                  </a:solidFill>
                  <a:latin typeface="Now"/>
                </a:rPr>
                <a:t>password</a:t>
              </a:r>
            </a:p>
          </p:txBody>
        </p:sp>
        <p:sp>
          <p:nvSpPr>
            <p:cNvPr name="Freeform 19" id="19"/>
            <p:cNvSpPr/>
            <p:nvPr/>
          </p:nvSpPr>
          <p:spPr>
            <a:xfrm flipH="true" flipV="false" rot="0">
              <a:off x="6157941" y="322259"/>
              <a:ext cx="154861" cy="243354"/>
            </a:xfrm>
            <a:custGeom>
              <a:avLst/>
              <a:gdLst/>
              <a:ahLst/>
              <a:cxnLst/>
              <a:rect r="r" b="b" t="t" l="l"/>
              <a:pathLst>
                <a:path h="243354" w="154861">
                  <a:moveTo>
                    <a:pt x="154862" y="0"/>
                  </a:moveTo>
                  <a:lnTo>
                    <a:pt x="0" y="0"/>
                  </a:lnTo>
                  <a:lnTo>
                    <a:pt x="0" y="243353"/>
                  </a:lnTo>
                  <a:lnTo>
                    <a:pt x="154862" y="243353"/>
                  </a:lnTo>
                  <a:lnTo>
                    <a:pt x="154862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56615" y="203999"/>
              <a:ext cx="476036" cy="476036"/>
            </a:xfrm>
            <a:custGeom>
              <a:avLst/>
              <a:gdLst/>
              <a:ahLst/>
              <a:cxnLst/>
              <a:rect r="r" b="b" t="t" l="l"/>
              <a:pathLst>
                <a:path h="476036" w="476036">
                  <a:moveTo>
                    <a:pt x="0" y="0"/>
                  </a:moveTo>
                  <a:lnTo>
                    <a:pt x="476036" y="0"/>
                  </a:lnTo>
                  <a:lnTo>
                    <a:pt x="476036" y="476036"/>
                  </a:lnTo>
                  <a:lnTo>
                    <a:pt x="0" y="4760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786700" y="0"/>
            <a:ext cx="6505575" cy="7524527"/>
            <a:chOff x="0" y="0"/>
            <a:chExt cx="8674100" cy="10032703"/>
          </a:xfrm>
        </p:grpSpPr>
        <p:pic>
          <p:nvPicPr>
            <p:cNvPr name="Picture 22" id="22"/>
            <p:cNvPicPr>
              <a:picLocks noChangeAspect="true"/>
            </p:cNvPicPr>
            <p:nvPr/>
          </p:nvPicPr>
          <p:blipFill>
            <a:blip r:embed="rId6"/>
            <a:srcRect l="17358" t="13805" r="8119" b="0"/>
            <a:stretch>
              <a:fillRect/>
            </a:stretch>
          </p:blipFill>
          <p:spPr>
            <a:xfrm flipH="false" flipV="false">
              <a:off x="0" y="0"/>
              <a:ext cx="8674100" cy="10032703"/>
            </a:xfrm>
            <a:prstGeom prst="rect">
              <a:avLst/>
            </a:prstGeom>
          </p:spPr>
        </p:pic>
      </p:grpSp>
      <p:sp>
        <p:nvSpPr>
          <p:cNvPr name="TextBox 23" id="23"/>
          <p:cNvSpPr txBox="true"/>
          <p:nvPr/>
        </p:nvSpPr>
        <p:spPr>
          <a:xfrm rot="0">
            <a:off x="2385289" y="717407"/>
            <a:ext cx="1879541" cy="599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6"/>
              </a:lnSpc>
              <a:spcBef>
                <a:spcPct val="0"/>
              </a:spcBef>
            </a:pPr>
            <a:r>
              <a:rPr lang="en-US" sz="3271">
                <a:solidFill>
                  <a:srgbClr val="000000"/>
                </a:solidFill>
                <a:latin typeface="Open Sans Bold"/>
              </a:rPr>
              <a:t>LOG 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DAF7ErrBTng</dc:identifier>
  <dcterms:modified xsi:type="dcterms:W3CDTF">2011-08-01T06:04:30Z</dcterms:modified>
  <cp:revision>1</cp:revision>
  <dc:title>Copy of Mugtareb</dc:title>
</cp:coreProperties>
</file>

<file path=docProps/thumbnail.jpeg>
</file>